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Agrandir Narrow" charset="1" panose="00000506000000000000"/>
      <p:regular r:id="rId14"/>
    </p:embeddedFont>
    <p:embeddedFont>
      <p:font typeface="Agrandir Narrow Bold" charset="1" panose="00000806000000000000"/>
      <p:regular r:id="rId15"/>
    </p:embeddedFont>
    <p:embeddedFont>
      <p:font typeface="Agrandir Narrow Italics" charset="1" panose="00000506000000000000"/>
      <p:regular r:id="rId16"/>
    </p:embeddedFont>
    <p:embeddedFont>
      <p:font typeface="Agrandir Narrow Bold Italics" charset="1" panose="00000806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11234" y="-461993"/>
            <a:ext cx="13817356" cy="13498089"/>
            <a:chOff x="-41910" y="-111760"/>
            <a:chExt cx="5331460" cy="5208270"/>
          </a:xfrm>
        </p:grpSpPr>
        <p:sp>
          <p:nvSpPr>
            <p:cNvPr name="Freeform 3" id="3"/>
            <p:cNvSpPr/>
            <p:nvPr/>
          </p:nvSpPr>
          <p:spPr>
            <a:xfrm>
              <a:off x="-41910" y="-111760"/>
              <a:ext cx="5331460" cy="5208270"/>
            </a:xfrm>
            <a:custGeom>
              <a:avLst/>
              <a:gdLst/>
              <a:ahLst/>
              <a:cxnLst/>
              <a:rect r="r" b="b" t="t" l="l"/>
              <a:pathLst>
                <a:path h="5208270" w="5331460">
                  <a:moveTo>
                    <a:pt x="5292090" y="2602230"/>
                  </a:moveTo>
                  <a:cubicBezTo>
                    <a:pt x="5227320" y="3086100"/>
                    <a:pt x="4768850" y="3023870"/>
                    <a:pt x="4579620" y="3380740"/>
                  </a:cubicBezTo>
                  <a:cubicBezTo>
                    <a:pt x="4500880" y="3530600"/>
                    <a:pt x="4569460" y="3718560"/>
                    <a:pt x="4517390" y="3876040"/>
                  </a:cubicBezTo>
                  <a:cubicBezTo>
                    <a:pt x="4436110" y="4118610"/>
                    <a:pt x="4210050" y="4274820"/>
                    <a:pt x="3977640" y="4361180"/>
                  </a:cubicBezTo>
                  <a:cubicBezTo>
                    <a:pt x="3592830" y="4503420"/>
                    <a:pt x="3197860" y="4471670"/>
                    <a:pt x="2796540" y="4499610"/>
                  </a:cubicBezTo>
                  <a:cubicBezTo>
                    <a:pt x="2541270" y="4517390"/>
                    <a:pt x="2532380" y="4668520"/>
                    <a:pt x="2442210" y="4862830"/>
                  </a:cubicBezTo>
                  <a:cubicBezTo>
                    <a:pt x="2341880" y="5076190"/>
                    <a:pt x="2103120" y="5208270"/>
                    <a:pt x="1868170" y="5207000"/>
                  </a:cubicBezTo>
                  <a:cubicBezTo>
                    <a:pt x="1631950" y="5205730"/>
                    <a:pt x="1405890" y="5082540"/>
                    <a:pt x="1253490" y="4902200"/>
                  </a:cubicBezTo>
                  <a:cubicBezTo>
                    <a:pt x="1075690" y="4693920"/>
                    <a:pt x="990600" y="4415790"/>
                    <a:pt x="796290" y="4222750"/>
                  </a:cubicBezTo>
                  <a:cubicBezTo>
                    <a:pt x="601980" y="4028440"/>
                    <a:pt x="314960" y="3935730"/>
                    <a:pt x="153670" y="3713480"/>
                  </a:cubicBezTo>
                  <a:cubicBezTo>
                    <a:pt x="0" y="3501390"/>
                    <a:pt x="11430" y="3216910"/>
                    <a:pt x="154940" y="3001010"/>
                  </a:cubicBezTo>
                  <a:cubicBezTo>
                    <a:pt x="293370" y="2795270"/>
                    <a:pt x="532130" y="2772410"/>
                    <a:pt x="717550" y="2625090"/>
                  </a:cubicBezTo>
                  <a:cubicBezTo>
                    <a:pt x="831850" y="2534920"/>
                    <a:pt x="814070" y="2382520"/>
                    <a:pt x="904240" y="2270760"/>
                  </a:cubicBezTo>
                  <a:cubicBezTo>
                    <a:pt x="1036320" y="2108200"/>
                    <a:pt x="1217930" y="1998980"/>
                    <a:pt x="1412240" y="1930400"/>
                  </a:cubicBezTo>
                  <a:cubicBezTo>
                    <a:pt x="1593850" y="1865630"/>
                    <a:pt x="1793240" y="1864360"/>
                    <a:pt x="1913890" y="1690370"/>
                  </a:cubicBezTo>
                  <a:cubicBezTo>
                    <a:pt x="2080260" y="1451610"/>
                    <a:pt x="1935480" y="1064260"/>
                    <a:pt x="2020570" y="782320"/>
                  </a:cubicBezTo>
                  <a:cubicBezTo>
                    <a:pt x="2103120" y="508000"/>
                    <a:pt x="2298700" y="307340"/>
                    <a:pt x="2585720" y="255270"/>
                  </a:cubicBezTo>
                  <a:cubicBezTo>
                    <a:pt x="2807970" y="215900"/>
                    <a:pt x="3078480" y="420370"/>
                    <a:pt x="3272790" y="289560"/>
                  </a:cubicBezTo>
                  <a:cubicBezTo>
                    <a:pt x="3586480" y="78740"/>
                    <a:pt x="4184650" y="0"/>
                    <a:pt x="4422140" y="365760"/>
                  </a:cubicBezTo>
                  <a:cubicBezTo>
                    <a:pt x="4621530" y="671830"/>
                    <a:pt x="4415790" y="910590"/>
                    <a:pt x="4241800" y="1151890"/>
                  </a:cubicBezTo>
                  <a:cubicBezTo>
                    <a:pt x="4126230" y="1313180"/>
                    <a:pt x="3865880" y="1563370"/>
                    <a:pt x="4138930" y="1720850"/>
                  </a:cubicBezTo>
                  <a:cubicBezTo>
                    <a:pt x="4366260" y="1851660"/>
                    <a:pt x="4646930" y="1733550"/>
                    <a:pt x="4879340" y="1845310"/>
                  </a:cubicBezTo>
                  <a:cubicBezTo>
                    <a:pt x="5189220" y="1993900"/>
                    <a:pt x="5331460" y="2310130"/>
                    <a:pt x="5292090" y="2602230"/>
                  </a:cubicBezTo>
                  <a:close/>
                </a:path>
              </a:pathLst>
            </a:custGeom>
            <a:blipFill>
              <a:blip r:embed="rId2"/>
              <a:stretch>
                <a:fillRect l="-13838" r="-15432" t="2193" b="-219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30437" y="3728150"/>
            <a:ext cx="777948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44"/>
              </a:lnSpc>
            </a:pPr>
            <a:r>
              <a:rPr lang="en-US" sz="8037">
                <a:solidFill>
                  <a:srgbClr val="050A30"/>
                </a:solidFill>
                <a:latin typeface="Agrandir Narrow Bold"/>
              </a:rPr>
              <a:t>Basic Terminologies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45237" y="1482778"/>
            <a:ext cx="1561364" cy="8544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48306" y="277505"/>
            <a:ext cx="3432328" cy="102969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03493" y="1124194"/>
            <a:ext cx="1497362" cy="1571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22914" y="2209164"/>
            <a:ext cx="850914" cy="85091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32848" y="9479527"/>
            <a:ext cx="2231046" cy="122099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64517" y="6412979"/>
            <a:ext cx="6084013" cy="148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5">
                <a:solidFill>
                  <a:srgbClr val="F4F6FC"/>
                </a:solidFill>
                <a:latin typeface="Agrandir Narrow Bold"/>
              </a:rPr>
              <a:t>Part Four Mean Average Precision (mAP)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0437" y="2850528"/>
            <a:ext cx="5752325" cy="101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21"/>
              </a:lnSpc>
              <a:spcBef>
                <a:spcPct val="0"/>
              </a:spcBef>
            </a:pPr>
            <a:r>
              <a:rPr lang="en-US" sz="5943">
                <a:solidFill>
                  <a:srgbClr val="000000"/>
                </a:solidFill>
                <a:latin typeface="Open Sans Light"/>
              </a:rPr>
              <a:t>YOLO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73458" y="6791325"/>
            <a:ext cx="11941084" cy="7813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98915" y="613333"/>
            <a:ext cx="14315926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6"/>
              </a:lnSpc>
            </a:pPr>
            <a:r>
              <a:rPr lang="en-US" sz="3738">
                <a:solidFill>
                  <a:srgbClr val="000000"/>
                </a:solidFill>
                <a:latin typeface="Agrandir Narrow"/>
              </a:rPr>
              <a:t>We can see that the images have the following objects (Ground Truths).</a:t>
            </a:r>
          </a:p>
          <a:p>
            <a:pPr>
              <a:lnSpc>
                <a:spcPts val="4486"/>
              </a:lnSpc>
            </a:pPr>
          </a:p>
          <a:p>
            <a:pPr marL="807110" indent="-403555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Agrandir Narrow"/>
              </a:rPr>
              <a:t>2 person</a:t>
            </a:r>
          </a:p>
          <a:p>
            <a:pPr marL="807110" indent="-403555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Agrandir Narrow"/>
              </a:rPr>
              <a:t>12 dog</a:t>
            </a:r>
          </a:p>
          <a:p>
            <a:pPr marL="807110" indent="-403555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Agrandir Narrow"/>
              </a:rPr>
              <a:t>1 teddy</a:t>
            </a:r>
          </a:p>
          <a:p>
            <a:pPr marL="807110" indent="-403555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Agrandir Narrow"/>
              </a:rPr>
              <a:t>1 truck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96567" y="5029200"/>
            <a:ext cx="1249486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6"/>
              </a:lnSpc>
              <a:spcBef>
                <a:spcPct val="0"/>
              </a:spcBef>
            </a:pPr>
            <a:r>
              <a:rPr lang="en-US" sz="3838">
                <a:solidFill>
                  <a:srgbClr val="000000"/>
                </a:solidFill>
                <a:latin typeface="Agrandir Narrow"/>
              </a:rPr>
              <a:t>The YOLOv5 nano model has predicted the following objects.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9921" y="3352082"/>
            <a:ext cx="1050815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6"/>
              </a:lnSpc>
              <a:spcBef>
                <a:spcPct val="0"/>
              </a:spcBef>
            </a:pPr>
            <a:r>
              <a:rPr lang="en-US" sz="3938">
                <a:solidFill>
                  <a:srgbClr val="000000"/>
                </a:solidFill>
                <a:latin typeface="Agrandir Narrow Bold"/>
              </a:rPr>
              <a:t>Average Precision (AP) 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is calculated </a:t>
            </a:r>
            <a:r>
              <a:rPr lang="en-US" sz="3938">
                <a:solidFill>
                  <a:srgbClr val="000000"/>
                </a:solidFill>
                <a:latin typeface="Agrandir Narrow Bold"/>
              </a:rPr>
              <a:t>class-wise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83148" y="4546776"/>
            <a:ext cx="1172170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6"/>
              </a:lnSpc>
              <a:spcBef>
                <a:spcPct val="0"/>
              </a:spcBef>
            </a:pPr>
            <a:r>
              <a:rPr lang="en-US" sz="3938">
                <a:solidFill>
                  <a:srgbClr val="000000"/>
                </a:solidFill>
                <a:latin typeface="Agrandir Narrow"/>
              </a:rPr>
              <a:t>Now, let’s get started with calculating </a:t>
            </a:r>
            <a:r>
              <a:rPr lang="en-US" sz="3938">
                <a:solidFill>
                  <a:srgbClr val="000000"/>
                </a:solidFill>
                <a:latin typeface="Agrandir Narrow Bold"/>
              </a:rPr>
              <a:t>AP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 of </a:t>
            </a:r>
            <a:r>
              <a:rPr lang="en-US" sz="3938">
                <a:solidFill>
                  <a:srgbClr val="000000"/>
                </a:solidFill>
                <a:latin typeface="Agrandir Narrow Bold"/>
              </a:rPr>
              <a:t>dog class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9909" y="5887168"/>
            <a:ext cx="1164818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5"/>
              </a:lnSpc>
              <a:spcBef>
                <a:spcPct val="0"/>
              </a:spcBef>
            </a:pPr>
            <a:r>
              <a:rPr lang="en-US" sz="5138">
                <a:solidFill>
                  <a:srgbClr val="000000"/>
                </a:solidFill>
                <a:latin typeface="Agrandir Narrow Bold"/>
              </a:rPr>
              <a:t>The steps to be followed are as follows.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22916" y="866775"/>
            <a:ext cx="10442167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Average Precision Use Case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73458" y="2768513"/>
            <a:ext cx="11941084" cy="34633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2086" y="904875"/>
            <a:ext cx="1682382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Step 1 -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Record every Dog detection along with the Confidence score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44230" y="7222494"/>
            <a:ext cx="1179954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6"/>
              </a:lnSpc>
              <a:spcBef>
                <a:spcPct val="0"/>
              </a:spcBef>
            </a:pPr>
            <a:r>
              <a:rPr lang="en-US" sz="3938">
                <a:solidFill>
                  <a:srgbClr val="000000"/>
                </a:solidFill>
                <a:latin typeface="Agrandir Narrow Bold"/>
              </a:rPr>
              <a:t>TP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 - If IoU of </a:t>
            </a:r>
            <a:r>
              <a:rPr lang="en-US" sz="3938">
                <a:solidFill>
                  <a:srgbClr val="000000"/>
                </a:solidFill>
                <a:latin typeface="Agrandir Narrow Bold"/>
              </a:rPr>
              <a:t>Predicted box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 matches</a:t>
            </a:r>
            <a:r>
              <a:rPr lang="en-US" sz="3938">
                <a:solidFill>
                  <a:srgbClr val="000000"/>
                </a:solidFill>
                <a:latin typeface="Agrandir Narrow Bold"/>
              </a:rPr>
              <a:t> GT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 is </a:t>
            </a:r>
            <a:r>
              <a:rPr lang="en-US" sz="3938">
                <a:solidFill>
                  <a:srgbClr val="000000"/>
                </a:solidFill>
                <a:latin typeface="Agrandir Narrow Bold"/>
              </a:rPr>
              <a:t>&gt; threshold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2713" y="8140723"/>
            <a:ext cx="1178257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6"/>
              </a:lnSpc>
              <a:spcBef>
                <a:spcPct val="0"/>
              </a:spcBef>
            </a:pPr>
            <a:r>
              <a:rPr lang="en-US" sz="3938">
                <a:solidFill>
                  <a:srgbClr val="000000"/>
                </a:solidFill>
                <a:latin typeface="Agrandir Narrow Bold"/>
              </a:rPr>
              <a:t>FP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 - If IoU of </a:t>
            </a:r>
            <a:r>
              <a:rPr lang="en-US" sz="3938">
                <a:solidFill>
                  <a:srgbClr val="000000"/>
                </a:solidFill>
                <a:latin typeface="Agrandir Narrow Bold"/>
              </a:rPr>
              <a:t>Predicted box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 matches </a:t>
            </a:r>
            <a:r>
              <a:rPr lang="en-US" sz="3938">
                <a:solidFill>
                  <a:srgbClr val="000000"/>
                </a:solidFill>
                <a:latin typeface="Agrandir Narrow Bold"/>
              </a:rPr>
              <a:t>GT</a:t>
            </a:r>
            <a:r>
              <a:rPr lang="en-US" sz="3938">
                <a:solidFill>
                  <a:srgbClr val="000000"/>
                </a:solidFill>
                <a:latin typeface="Agrandir Narrow"/>
              </a:rPr>
              <a:t> is </a:t>
            </a:r>
            <a:r>
              <a:rPr lang="en-US" sz="3938">
                <a:solidFill>
                  <a:srgbClr val="000000"/>
                </a:solidFill>
                <a:latin typeface="Agrandir Narrow Bold"/>
              </a:rPr>
              <a:t>&lt; threshold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89963" y="2238016"/>
            <a:ext cx="7269337" cy="60370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49291" y="904875"/>
            <a:ext cx="938941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Step 2 - Calculate Precision and Recall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4839" y="2142766"/>
            <a:ext cx="8419161" cy="490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6"/>
              </a:lnSpc>
            </a:pPr>
            <a:r>
              <a:rPr lang="en-US" sz="3297">
                <a:solidFill>
                  <a:srgbClr val="000000"/>
                </a:solidFill>
                <a:latin typeface="Agrandir Narrow"/>
              </a:rPr>
              <a:t>Follow the steps below to tabulate the data.</a:t>
            </a:r>
          </a:p>
          <a:p>
            <a:pPr algn="just">
              <a:lnSpc>
                <a:spcPts val="3956"/>
              </a:lnSpc>
            </a:pPr>
          </a:p>
          <a:p>
            <a:pPr algn="just" marL="711835" indent="-355918" lvl="1">
              <a:lnSpc>
                <a:spcPts val="5110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Agrandir Narrow"/>
              </a:rPr>
              <a:t>Sort the table in descending order of confidence.</a:t>
            </a:r>
          </a:p>
          <a:p>
            <a:pPr algn="just" marL="711835" indent="-355918" lvl="1">
              <a:lnSpc>
                <a:spcPts val="5110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Agrandir Narrow"/>
              </a:rPr>
              <a:t>Tabulate cumulative TP and FP (Keep on adding the current value with the previous row).</a:t>
            </a:r>
          </a:p>
          <a:p>
            <a:pPr algn="just" marL="711835" indent="-355918" lvl="1">
              <a:lnSpc>
                <a:spcPts val="5110"/>
              </a:lnSpc>
              <a:buFont typeface="Arial"/>
              <a:buChar char="•"/>
            </a:pPr>
            <a:r>
              <a:rPr lang="en-US" sz="3297">
                <a:solidFill>
                  <a:srgbClr val="000000"/>
                </a:solidFill>
                <a:latin typeface="Agrandir Narrow"/>
              </a:rPr>
              <a:t>Calculate row-wise Precision and Recall.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2540" t="0" r="56179" b="68446"/>
          <a:stretch>
            <a:fillRect/>
          </a:stretch>
        </p:blipFill>
        <p:spPr>
          <a:xfrm flipH="false" flipV="false" rot="0">
            <a:off x="430345" y="8001883"/>
            <a:ext cx="4228376" cy="122867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36744" r="60529" b="35723"/>
          <a:stretch>
            <a:fillRect/>
          </a:stretch>
        </p:blipFill>
        <p:spPr>
          <a:xfrm flipH="false" flipV="false" rot="0">
            <a:off x="4658721" y="8001883"/>
            <a:ext cx="4162021" cy="1103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5042" b="0"/>
          <a:stretch>
            <a:fillRect/>
          </a:stretch>
        </p:blipFill>
        <p:spPr>
          <a:xfrm flipH="false" flipV="false" rot="0">
            <a:off x="8654367" y="2248920"/>
            <a:ext cx="9014977" cy="60997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04246" y="904875"/>
            <a:ext cx="867950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Step 3 - Plot Precision-Recall graph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30399"/>
            <a:ext cx="6943463" cy="559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6"/>
              </a:lnSpc>
            </a:pPr>
            <a:r>
              <a:rPr lang="en-US" sz="3367">
                <a:solidFill>
                  <a:srgbClr val="000000"/>
                </a:solidFill>
                <a:latin typeface="Agrandir Narrow"/>
              </a:rPr>
              <a:t>Note 👉🏼: If the table contains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multiple precision values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 for the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same recall values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, you can consider the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 highest value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discard the rest.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 </a:t>
            </a:r>
          </a:p>
          <a:p>
            <a:pPr algn="just">
              <a:lnSpc>
                <a:spcPts val="4041"/>
              </a:lnSpc>
              <a:spcBef>
                <a:spcPct val="0"/>
              </a:spcBef>
            </a:pPr>
          </a:p>
          <a:p>
            <a:pPr algn="just">
              <a:lnSpc>
                <a:spcPts val="4243"/>
              </a:lnSpc>
            </a:pPr>
            <a:r>
              <a:rPr lang="en-US" sz="3367">
                <a:solidFill>
                  <a:srgbClr val="000000"/>
                </a:solidFill>
                <a:latin typeface="Agrandir Narrow"/>
              </a:rPr>
              <a:t>Not doing so will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NOT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 affect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the final result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. This is for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simplifying the plot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. In our case, we are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plotting everything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1374" b="0"/>
          <a:stretch>
            <a:fillRect/>
          </a:stretch>
        </p:blipFill>
        <p:spPr>
          <a:xfrm flipH="false" flipV="false" rot="0">
            <a:off x="9144000" y="2910239"/>
            <a:ext cx="8659594" cy="355780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97435" y="534924"/>
            <a:ext cx="13298719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Step 4 - Calculate AP using  11 Point Interpolation Method</a:t>
            </a:r>
          </a:p>
          <a:p>
            <a:pPr algn="ctr">
              <a:lnSpc>
                <a:spcPts val="508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30399"/>
            <a:ext cx="6943463" cy="551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6"/>
              </a:lnSpc>
            </a:pPr>
            <a:r>
              <a:rPr lang="en-US" sz="3367">
                <a:solidFill>
                  <a:srgbClr val="000000"/>
                </a:solidFill>
                <a:latin typeface="Agrandir Narrow"/>
              </a:rPr>
              <a:t>The 11 point interpolation method was introduced in the 2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007 PASCAL VOC challenge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041"/>
              </a:lnSpc>
              <a:spcBef>
                <a:spcPct val="0"/>
              </a:spcBef>
            </a:pPr>
          </a:p>
          <a:p>
            <a:pPr algn="just">
              <a:lnSpc>
                <a:spcPts val="4243"/>
              </a:lnSpc>
              <a:spcBef>
                <a:spcPct val="0"/>
              </a:spcBef>
            </a:pPr>
            <a:r>
              <a:rPr lang="en-US" sz="3367">
                <a:solidFill>
                  <a:srgbClr val="000000"/>
                </a:solidFill>
                <a:latin typeface="Agrandir Narrow"/>
              </a:rPr>
              <a:t>Precision values are recorded across 11 equally spaced Recall values. </a:t>
            </a:r>
          </a:p>
          <a:p>
            <a:pPr algn="just">
              <a:lnSpc>
                <a:spcPts val="4243"/>
              </a:lnSpc>
              <a:spcBef>
                <a:spcPct val="0"/>
              </a:spcBef>
            </a:pPr>
          </a:p>
          <a:p>
            <a:pPr algn="just">
              <a:lnSpc>
                <a:spcPts val="4243"/>
              </a:lnSpc>
              <a:spcBef>
                <a:spcPct val="0"/>
              </a:spcBef>
            </a:pPr>
            <a:r>
              <a:rPr lang="en-US" sz="3367">
                <a:solidFill>
                  <a:srgbClr val="000000"/>
                </a:solidFill>
                <a:latin typeface="Agrandir Narrow"/>
              </a:rPr>
              <a:t>A prediction is positive if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IoU ≥ 0.5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243"/>
              </a:lnSpc>
              <a:spcBef>
                <a:spcPct val="0"/>
              </a:spcBef>
            </a:pPr>
          </a:p>
          <a:p>
            <a:pPr algn="just">
              <a:lnSpc>
                <a:spcPts val="424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1103" y="534924"/>
            <a:ext cx="13298719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Step 4 - Calculate AP using  11 Point Interpolation Method</a:t>
            </a:r>
          </a:p>
          <a:p>
            <a:pPr algn="ctr">
              <a:lnSpc>
                <a:spcPts val="5086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38569" y="2430399"/>
            <a:ext cx="16720731" cy="666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7084" indent="-363542" lvl="1">
              <a:lnSpc>
                <a:spcPts val="4546"/>
              </a:lnSpc>
              <a:buFont typeface="Arial"/>
              <a:buChar char="•"/>
            </a:pPr>
            <a:r>
              <a:rPr lang="en-US" sz="3367">
                <a:solidFill>
                  <a:srgbClr val="000000"/>
                </a:solidFill>
                <a:latin typeface="Agrandir Narrow"/>
              </a:rPr>
              <a:t>First, we divide the recall value from 0 to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1.0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 into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11 points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 —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0, 0.1, 0.2, …, 0.9 and 1.0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. </a:t>
            </a:r>
          </a:p>
          <a:p>
            <a:pPr algn="just">
              <a:lnSpc>
                <a:spcPts val="4546"/>
              </a:lnSpc>
            </a:pPr>
          </a:p>
          <a:p>
            <a:pPr algn="just" marL="727084" indent="-363542" lvl="1">
              <a:lnSpc>
                <a:spcPts val="4546"/>
              </a:lnSpc>
              <a:buFont typeface="Arial"/>
              <a:buChar char="•"/>
            </a:pPr>
            <a:r>
              <a:rPr lang="en-US" sz="3367">
                <a:solidFill>
                  <a:srgbClr val="000000"/>
                </a:solidFill>
                <a:latin typeface="Agrandir Narrow"/>
              </a:rPr>
              <a:t>Next, we compute the average of maximum precision value for these 11 recall values.</a:t>
            </a:r>
          </a:p>
          <a:p>
            <a:pPr algn="just">
              <a:lnSpc>
                <a:spcPts val="4546"/>
              </a:lnSpc>
            </a:pPr>
          </a:p>
          <a:p>
            <a:pPr algn="ctr">
              <a:lnSpc>
                <a:spcPts val="4546"/>
              </a:lnSpc>
            </a:pPr>
            <a:r>
              <a:rPr lang="en-US" sz="3367">
                <a:solidFill>
                  <a:srgbClr val="000000"/>
                </a:solidFill>
                <a:latin typeface="Agrandir Narrow Bold"/>
              </a:rPr>
              <a:t>AP = 1/11 * Sum(11 point interpolated precision)</a:t>
            </a:r>
          </a:p>
          <a:p>
            <a:pPr algn="just">
              <a:lnSpc>
                <a:spcPts val="4041"/>
              </a:lnSpc>
            </a:pPr>
          </a:p>
          <a:p>
            <a:pPr algn="just" marL="727084" indent="-363542" lvl="1">
              <a:lnSpc>
                <a:spcPts val="4243"/>
              </a:lnSpc>
              <a:buFont typeface="Arial"/>
              <a:buChar char="•"/>
            </a:pPr>
            <a:r>
              <a:rPr lang="en-US" sz="3367">
                <a:solidFill>
                  <a:srgbClr val="000000"/>
                </a:solidFill>
                <a:latin typeface="Agrandir Narrow"/>
              </a:rPr>
              <a:t>The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interpolated Precision 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is the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maximum Precision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 corresponding to the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Recall value greater than the current Recall value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243"/>
              </a:lnSpc>
            </a:pPr>
          </a:p>
          <a:p>
            <a:pPr algn="just" marL="727084" indent="-363542" lvl="1">
              <a:lnSpc>
                <a:spcPts val="4243"/>
              </a:lnSpc>
              <a:buFont typeface="Arial"/>
              <a:buChar char="•"/>
            </a:pPr>
            <a:r>
              <a:rPr lang="en-US" sz="3367">
                <a:solidFill>
                  <a:srgbClr val="000000"/>
                </a:solidFill>
                <a:latin typeface="Agrandir Narrow"/>
              </a:rPr>
              <a:t>In simple terms, it is the </a:t>
            </a:r>
            <a:r>
              <a:rPr lang="en-US" sz="3367">
                <a:solidFill>
                  <a:srgbClr val="000000"/>
                </a:solidFill>
                <a:latin typeface="Agrandir Narrow Bold"/>
              </a:rPr>
              <a:t>maximum precision value to the right</a:t>
            </a:r>
            <a:r>
              <a:rPr lang="en-US" sz="3367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243"/>
              </a:lnSpc>
              <a:spcBef>
                <a:spcPct val="0"/>
              </a:spcBef>
            </a:pPr>
          </a:p>
          <a:p>
            <a:pPr algn="just">
              <a:lnSpc>
                <a:spcPts val="4243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38842" y="639757"/>
            <a:ext cx="11149379" cy="41491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57768" y="5143500"/>
            <a:ext cx="9311526" cy="50649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88699" y="1239040"/>
            <a:ext cx="1453946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ea typeface="Agrandir Narrow Bold"/>
              </a:rPr>
              <a:t>🤔Why Precision is interpolated only for 11 Recall points❓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98920" y="3119079"/>
            <a:ext cx="14690160" cy="232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6"/>
              </a:lnSpc>
              <a:spcBef>
                <a:spcPct val="0"/>
              </a:spcBef>
            </a:pPr>
            <a:r>
              <a:rPr lang="en-US" sz="3688">
                <a:solidFill>
                  <a:srgbClr val="000000"/>
                </a:solidFill>
                <a:latin typeface="Agrandir Narrow"/>
              </a:rPr>
              <a:t>Quoting from the paper, </a:t>
            </a:r>
            <a:r>
              <a:rPr lang="en-US" sz="3688">
                <a:solidFill>
                  <a:srgbClr val="000000"/>
                </a:solidFill>
                <a:latin typeface="Agrandir Narrow Bold"/>
              </a:rPr>
              <a:t>" The intention in interpolating the precision/recall curve in this way is to reduce the impact of the “wiggles” in the precision/recall curve, caused by small variations in the ranking of examples."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9377" y="6106642"/>
            <a:ext cx="14829245" cy="197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3359">
                <a:solidFill>
                  <a:srgbClr val="000000"/>
                </a:solidFill>
                <a:latin typeface="Agrandir Narrow"/>
              </a:rPr>
              <a:t>In reality, the evaluation dataset is </a:t>
            </a:r>
            <a:r>
              <a:rPr lang="en-US" sz="3359">
                <a:solidFill>
                  <a:srgbClr val="000000"/>
                </a:solidFill>
                <a:latin typeface="Agrandir Narrow Bold"/>
              </a:rPr>
              <a:t>huge</a:t>
            </a:r>
            <a:r>
              <a:rPr lang="en-US" sz="3359">
                <a:solidFill>
                  <a:srgbClr val="000000"/>
                </a:solidFill>
                <a:latin typeface="Agrandir Narrow"/>
              </a:rPr>
              <a:t>. When we plot the graph for all predictions, the </a:t>
            </a:r>
            <a:r>
              <a:rPr lang="en-US" sz="3359">
                <a:solidFill>
                  <a:srgbClr val="000000"/>
                </a:solidFill>
                <a:latin typeface="Agrandir Narrow Bold"/>
              </a:rPr>
              <a:t>difference between adjacent points</a:t>
            </a:r>
            <a:r>
              <a:rPr lang="en-US" sz="3359">
                <a:solidFill>
                  <a:srgbClr val="000000"/>
                </a:solidFill>
                <a:latin typeface="Agrandir Narrow"/>
              </a:rPr>
              <a:t> will be </a:t>
            </a:r>
            <a:r>
              <a:rPr lang="en-US" sz="3359">
                <a:solidFill>
                  <a:srgbClr val="000000"/>
                </a:solidFill>
                <a:latin typeface="Agrandir Narrow Bold"/>
              </a:rPr>
              <a:t>very very less</a:t>
            </a:r>
            <a:r>
              <a:rPr lang="en-US" sz="3359">
                <a:solidFill>
                  <a:srgbClr val="000000"/>
                </a:solidFill>
                <a:latin typeface="Agrandir Narrow"/>
              </a:rPr>
              <a:t>. Hence, to compare two models, 11 point interpolation is sufficient.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0579" y="1239040"/>
            <a:ext cx="1517570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ea typeface="Agrandir Narrow Bold"/>
              </a:rPr>
              <a:t>🤔Is Average Precision (AP) calculated for all points as well❓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98920" y="3119079"/>
            <a:ext cx="14690160" cy="460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6"/>
              </a:lnSpc>
            </a:pPr>
            <a:r>
              <a:rPr lang="en-US" sz="3688">
                <a:solidFill>
                  <a:srgbClr val="000000"/>
                </a:solidFill>
                <a:latin typeface="Agrandir Narrow"/>
              </a:rPr>
              <a:t>However, this interpolated method is an approximation which suffers from two issues.</a:t>
            </a:r>
          </a:p>
          <a:p>
            <a:pPr algn="ctr">
              <a:lnSpc>
                <a:spcPts val="4426"/>
              </a:lnSpc>
            </a:pPr>
          </a:p>
          <a:p>
            <a:pPr algn="ctr">
              <a:lnSpc>
                <a:spcPts val="4426"/>
              </a:lnSpc>
            </a:pPr>
            <a:r>
              <a:rPr lang="en-US" sz="3688">
                <a:solidFill>
                  <a:srgbClr val="000000"/>
                </a:solidFill>
                <a:latin typeface="Agrandir Narrow"/>
              </a:rPr>
              <a:t>First, It is </a:t>
            </a:r>
            <a:r>
              <a:rPr lang="en-US" sz="3688">
                <a:solidFill>
                  <a:srgbClr val="000000"/>
                </a:solidFill>
                <a:latin typeface="Agrandir Narrow Bold"/>
              </a:rPr>
              <a:t>less precise</a:t>
            </a:r>
            <a:r>
              <a:rPr lang="en-US" sz="3688">
                <a:solidFill>
                  <a:srgbClr val="000000"/>
                </a:solidFill>
                <a:latin typeface="Agrandir Narrow"/>
              </a:rPr>
              <a:t>. </a:t>
            </a:r>
          </a:p>
          <a:p>
            <a:pPr algn="ctr">
              <a:lnSpc>
                <a:spcPts val="4426"/>
              </a:lnSpc>
            </a:pPr>
          </a:p>
          <a:p>
            <a:pPr algn="ctr">
              <a:lnSpc>
                <a:spcPts val="4426"/>
              </a:lnSpc>
              <a:spcBef>
                <a:spcPct val="0"/>
              </a:spcBef>
            </a:pPr>
            <a:r>
              <a:rPr lang="en-US" sz="3688">
                <a:solidFill>
                  <a:srgbClr val="000000"/>
                </a:solidFill>
                <a:latin typeface="Agrandir Narrow"/>
              </a:rPr>
              <a:t>Second, it lost the capability in measuring the </a:t>
            </a:r>
            <a:r>
              <a:rPr lang="en-US" sz="3688">
                <a:solidFill>
                  <a:srgbClr val="000000"/>
                </a:solidFill>
                <a:latin typeface="Agrandir Narrow Bold"/>
              </a:rPr>
              <a:t>difference for methods with low AP</a:t>
            </a:r>
            <a:r>
              <a:rPr lang="en-US" sz="3688">
                <a:solidFill>
                  <a:srgbClr val="000000"/>
                </a:solidFill>
                <a:latin typeface="Agrandir Narrow"/>
              </a:rPr>
              <a:t>. Therefore, a different AP calculation is adopted after </a:t>
            </a:r>
            <a:r>
              <a:rPr lang="en-US" sz="3688">
                <a:solidFill>
                  <a:srgbClr val="000000"/>
                </a:solidFill>
                <a:latin typeface="Agrandir Narrow Bold"/>
              </a:rPr>
              <a:t>2008 for PASCAL VOC</a:t>
            </a:r>
            <a:r>
              <a:rPr lang="en-US" sz="3688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44645" y="2367371"/>
            <a:ext cx="9398710" cy="610365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82215" y="356467"/>
            <a:ext cx="6323570" cy="115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4"/>
              </a:lnSpc>
              <a:spcBef>
                <a:spcPct val="0"/>
              </a:spcBef>
            </a:pPr>
            <a:r>
              <a:rPr lang="en-US" sz="6354">
                <a:solidFill>
                  <a:srgbClr val="050A30"/>
                </a:solidFill>
                <a:latin typeface="Agrandir Narrow Bold"/>
              </a:rPr>
              <a:t>TP, FP, TN, FN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70823" y="904875"/>
            <a:ext cx="654635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AP (Area under curve AUC)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73350" y="2580665"/>
            <a:ext cx="15285950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For later Pascal VOC competitions,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VOC2010–2012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samples the curve at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all unique recall values (r₁, r₂, …)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, whenever the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 maximum precision value drops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8492" y="5533415"/>
            <a:ext cx="16082412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With this change, we are measuring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 the exact area under the precision-recall curve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after the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zigzags are removed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 algn="ctr">
              <a:lnSpc>
                <a:spcPts val="50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3643" y="1912305"/>
            <a:ext cx="12760713" cy="6462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322" y="3947864"/>
            <a:ext cx="16095095" cy="23912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92951" y="923925"/>
            <a:ext cx="14302097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6"/>
              </a:lnSpc>
              <a:spcBef>
                <a:spcPct val="0"/>
              </a:spcBef>
            </a:pPr>
            <a:r>
              <a:rPr lang="en-US" sz="3805">
                <a:solidFill>
                  <a:srgbClr val="000000"/>
                </a:solidFill>
                <a:latin typeface="Agrandir Narrow"/>
              </a:rPr>
              <a:t>No approximation or interpolation is needed. Instead of sampling</a:t>
            </a:r>
            <a:r>
              <a:rPr lang="en-US" sz="3805">
                <a:solidFill>
                  <a:srgbClr val="000000"/>
                </a:solidFill>
                <a:latin typeface="Agrandir Narrow Bold"/>
              </a:rPr>
              <a:t> 11 points</a:t>
            </a:r>
            <a:r>
              <a:rPr lang="en-US" sz="3805">
                <a:solidFill>
                  <a:srgbClr val="000000"/>
                </a:solidFill>
                <a:latin typeface="Agrandir Narrow"/>
              </a:rPr>
              <a:t>, we sample </a:t>
            </a:r>
            <a:r>
              <a:rPr lang="en-US" sz="3805">
                <a:solidFill>
                  <a:srgbClr val="000000"/>
                </a:solidFill>
                <a:latin typeface="Agrandir Narrow Bold"/>
              </a:rPr>
              <a:t>p(rᵢ)</a:t>
            </a:r>
            <a:r>
              <a:rPr lang="en-US" sz="3805">
                <a:solidFill>
                  <a:srgbClr val="000000"/>
                </a:solidFill>
                <a:latin typeface="Agrandir Narrow"/>
              </a:rPr>
              <a:t> whenever it drops and compute </a:t>
            </a:r>
            <a:r>
              <a:rPr lang="en-US" sz="3805">
                <a:solidFill>
                  <a:srgbClr val="000000"/>
                </a:solidFill>
                <a:latin typeface="Agrandir Narrow Bold"/>
              </a:rPr>
              <a:t>AP</a:t>
            </a:r>
            <a:r>
              <a:rPr lang="en-US" sz="3805">
                <a:solidFill>
                  <a:srgbClr val="000000"/>
                </a:solidFill>
                <a:latin typeface="Agrandir Narrow"/>
              </a:rPr>
              <a:t> as the </a:t>
            </a:r>
            <a:r>
              <a:rPr lang="en-US" sz="3805">
                <a:solidFill>
                  <a:srgbClr val="000000"/>
                </a:solidFill>
                <a:latin typeface="Agrandir Narrow Bold"/>
              </a:rPr>
              <a:t>sum of the rectangular blocks</a:t>
            </a:r>
            <a:r>
              <a:rPr lang="en-US" sz="3805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44755" y="7273773"/>
            <a:ext cx="1210835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This definition is called the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Area Under Curve (AUC).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82872" y="2057400"/>
            <a:ext cx="9915181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91103" y="534924"/>
            <a:ext cx="13298719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Step 5 - Plot Final Interpolated graph and calculate Average Precision for the Dog Class</a:t>
            </a:r>
          </a:p>
          <a:p>
            <a:pPr algn="ctr">
              <a:lnSpc>
                <a:spcPts val="5086"/>
              </a:lnSpc>
            </a:pPr>
          </a:p>
          <a:p>
            <a:pPr algn="ctr">
              <a:lnSpc>
                <a:spcPts val="50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935218"/>
            <a:ext cx="10146218" cy="514246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91103" y="534924"/>
            <a:ext cx="13298719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Step 5 - Plot Final Interpolated graph and calculate Average Precision for the Dog Class</a:t>
            </a:r>
          </a:p>
          <a:p>
            <a:pPr algn="ctr">
              <a:lnSpc>
                <a:spcPts val="5086"/>
              </a:lnSpc>
            </a:pPr>
          </a:p>
          <a:p>
            <a:pPr algn="ctr">
              <a:lnSpc>
                <a:spcPts val="508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461226" y="3833700"/>
            <a:ext cx="7445822" cy="25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Agrandir Narrow Bold"/>
              </a:rPr>
              <a:t>APdog = 1/11 * ( Sum of 11 interpolated Precision values )</a:t>
            </a:r>
          </a:p>
          <a:p>
            <a:pPr>
              <a:lnSpc>
                <a:spcPts val="2808"/>
              </a:lnSpc>
              <a:spcBef>
                <a:spcPct val="0"/>
              </a:spcBef>
            </a:pPr>
          </a:p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Agrandir Narrow Bold"/>
              </a:rPr>
              <a:t>             =  1/11 * (1 + 4*0.71 + 6*0)</a:t>
            </a:r>
          </a:p>
          <a:p>
            <a:pPr>
              <a:lnSpc>
                <a:spcPts val="2808"/>
              </a:lnSpc>
              <a:spcBef>
                <a:spcPct val="0"/>
              </a:spcBef>
            </a:pPr>
          </a:p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Agrandir Narrow Bold"/>
              </a:rPr>
              <a:t>             =  0.349</a:t>
            </a:r>
          </a:p>
          <a:p>
            <a:pPr>
              <a:lnSpc>
                <a:spcPts val="2808"/>
              </a:lnSpc>
              <a:spcBef>
                <a:spcPct val="0"/>
              </a:spcBef>
            </a:pPr>
          </a:p>
          <a:p>
            <a:pPr>
              <a:lnSpc>
                <a:spcPts val="2808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Agrandir Narrow Bold"/>
              </a:rPr>
              <a:t>             = 34.9%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73458" y="4437997"/>
            <a:ext cx="11941084" cy="141100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22351" y="933450"/>
            <a:ext cx="13843297" cy="209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7"/>
              </a:lnSpc>
              <a:spcBef>
                <a:spcPct val="0"/>
              </a:spcBef>
            </a:pPr>
            <a:r>
              <a:rPr lang="en-US" sz="3314">
                <a:solidFill>
                  <a:srgbClr val="000000"/>
                </a:solidFill>
                <a:latin typeface="Agrandir Narrow"/>
              </a:rPr>
              <a:t>Similarly, we calculate </a:t>
            </a:r>
            <a:r>
              <a:rPr lang="en-US" sz="3314">
                <a:solidFill>
                  <a:srgbClr val="000000"/>
                </a:solidFill>
                <a:latin typeface="Agrandir Narrow Bold"/>
              </a:rPr>
              <a:t>Average Precision(AP)</a:t>
            </a:r>
            <a:r>
              <a:rPr lang="en-US" sz="3314">
                <a:solidFill>
                  <a:srgbClr val="000000"/>
                </a:solidFill>
                <a:latin typeface="Agrandir Narrow"/>
              </a:rPr>
              <a:t> for</a:t>
            </a:r>
            <a:r>
              <a:rPr lang="en-US" sz="3314">
                <a:solidFill>
                  <a:srgbClr val="000000"/>
                </a:solidFill>
                <a:latin typeface="Agrandir Narrow Bold"/>
              </a:rPr>
              <a:t> person, teddy, sheep, and truck</a:t>
            </a:r>
            <a:r>
              <a:rPr lang="en-US" sz="3314">
                <a:solidFill>
                  <a:srgbClr val="000000"/>
                </a:solidFill>
                <a:latin typeface="Agrandir Narrow"/>
              </a:rPr>
              <a:t>. Make sure to calculate </a:t>
            </a:r>
            <a:r>
              <a:rPr lang="en-US" sz="3314">
                <a:solidFill>
                  <a:srgbClr val="000000"/>
                </a:solidFill>
                <a:latin typeface="Agrandir Narrow Bold"/>
              </a:rPr>
              <a:t>AP</a:t>
            </a:r>
            <a:r>
              <a:rPr lang="en-US" sz="3314">
                <a:solidFill>
                  <a:srgbClr val="000000"/>
                </a:solidFill>
                <a:latin typeface="Agrandir Narrow"/>
              </a:rPr>
              <a:t> for </a:t>
            </a:r>
            <a:r>
              <a:rPr lang="en-US" sz="3314">
                <a:solidFill>
                  <a:srgbClr val="000000"/>
                </a:solidFill>
                <a:latin typeface="Agrandir Narrow Bold"/>
              </a:rPr>
              <a:t>at least two classes</a:t>
            </a:r>
            <a:r>
              <a:rPr lang="en-US" sz="3314">
                <a:solidFill>
                  <a:srgbClr val="000000"/>
                </a:solidFill>
                <a:latin typeface="Agrandir Narrow"/>
              </a:rPr>
              <a:t> below for clear understanding. Once done, we will proceed with calculating </a:t>
            </a:r>
            <a:r>
              <a:rPr lang="en-US" sz="3314">
                <a:solidFill>
                  <a:srgbClr val="000000"/>
                </a:solidFill>
                <a:latin typeface="Agrandir Narrow Bold"/>
              </a:rPr>
              <a:t>Mean Average Precision (mAP)</a:t>
            </a:r>
            <a:r>
              <a:rPr lang="en-US" sz="3314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99608" y="8626518"/>
            <a:ext cx="2888785" cy="22190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5156" y="4467004"/>
            <a:ext cx="850914" cy="85091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100384" y="2825536"/>
            <a:ext cx="12087231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050A30"/>
                </a:solidFill>
                <a:latin typeface="Agrandir Narrow"/>
              </a:rPr>
              <a:t> </a:t>
            </a:r>
            <a:r>
              <a:rPr lang="en-US" sz="4299">
                <a:solidFill>
                  <a:srgbClr val="050A30"/>
                </a:solidFill>
                <a:latin typeface="Agrandir Narrow Bold"/>
              </a:rPr>
              <a:t>Mean Average Precision</a:t>
            </a:r>
            <a:r>
              <a:rPr lang="en-US" sz="4299">
                <a:solidFill>
                  <a:srgbClr val="050A30"/>
                </a:solidFill>
                <a:latin typeface="Agrandir Narrow"/>
              </a:rPr>
              <a:t> or</a:t>
            </a:r>
            <a:r>
              <a:rPr lang="en-US" sz="4299">
                <a:solidFill>
                  <a:srgbClr val="050A30"/>
                </a:solidFill>
                <a:latin typeface="Agrandir Narrow Bold"/>
              </a:rPr>
              <a:t> mAP</a:t>
            </a:r>
            <a:r>
              <a:rPr lang="en-US" sz="4299">
                <a:solidFill>
                  <a:srgbClr val="050A30"/>
                </a:solidFill>
                <a:latin typeface="Agrandir Narrow"/>
              </a:rPr>
              <a:t> is the average of </a:t>
            </a:r>
            <a:r>
              <a:rPr lang="en-US" sz="4299">
                <a:solidFill>
                  <a:srgbClr val="050A30"/>
                </a:solidFill>
                <a:latin typeface="Agrandir Narrow Bold"/>
              </a:rPr>
              <a:t>AP</a:t>
            </a:r>
            <a:r>
              <a:rPr lang="en-US" sz="4299">
                <a:solidFill>
                  <a:srgbClr val="050A30"/>
                </a:solidFill>
                <a:latin typeface="Agrandir Narrow"/>
              </a:rPr>
              <a:t> over </a:t>
            </a:r>
            <a:r>
              <a:rPr lang="en-US" sz="4299">
                <a:solidFill>
                  <a:srgbClr val="050A30"/>
                </a:solidFill>
                <a:latin typeface="Agrandir Narrow Bold"/>
              </a:rPr>
              <a:t>all detected classes</a:t>
            </a:r>
            <a:r>
              <a:rPr lang="en-US" sz="4299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50012" y="1418814"/>
            <a:ext cx="8787976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Mean Average Precision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3111" y="5698918"/>
            <a:ext cx="130178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50A30"/>
                </a:solidFill>
                <a:latin typeface="Agrandir Narrow Bold"/>
              </a:rPr>
              <a:t>mAP = 1/n * sum(AP), where n is the number of classes.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5041" y="3435653"/>
            <a:ext cx="12524587" cy="393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9"/>
              </a:lnSpc>
              <a:spcBef>
                <a:spcPct val="0"/>
              </a:spcBef>
            </a:pPr>
            <a:r>
              <a:rPr lang="en-US" sz="3182">
                <a:solidFill>
                  <a:srgbClr val="000000"/>
                </a:solidFill>
                <a:latin typeface="Agrandir Narrow Bold"/>
              </a:rPr>
              <a:t>In the example above, we have 5 classes. Therefore, the calculated mAP is;</a:t>
            </a:r>
          </a:p>
          <a:p>
            <a:pPr>
              <a:lnSpc>
                <a:spcPts val="3819"/>
              </a:lnSpc>
              <a:spcBef>
                <a:spcPct val="0"/>
              </a:spcBef>
            </a:pPr>
          </a:p>
          <a:p>
            <a:pPr>
              <a:lnSpc>
                <a:spcPts val="3819"/>
              </a:lnSpc>
              <a:spcBef>
                <a:spcPct val="0"/>
              </a:spcBef>
            </a:pPr>
            <a:r>
              <a:rPr lang="en-US" sz="3182">
                <a:solidFill>
                  <a:srgbClr val="000000"/>
                </a:solidFill>
                <a:latin typeface="Agrandir Narrow Bold"/>
              </a:rPr>
              <a:t>mAP = 1/5 * (0.349 + 0.545 + 0 + 1 + 0.5)</a:t>
            </a:r>
          </a:p>
          <a:p>
            <a:pPr>
              <a:lnSpc>
                <a:spcPts val="3819"/>
              </a:lnSpc>
              <a:spcBef>
                <a:spcPct val="0"/>
              </a:spcBef>
            </a:pPr>
          </a:p>
          <a:p>
            <a:pPr>
              <a:lnSpc>
                <a:spcPts val="3819"/>
              </a:lnSpc>
              <a:spcBef>
                <a:spcPct val="0"/>
              </a:spcBef>
            </a:pPr>
            <a:r>
              <a:rPr lang="en-US" sz="3182">
                <a:solidFill>
                  <a:srgbClr val="000000"/>
                </a:solidFill>
                <a:latin typeface="Agrandir Narrow Bold"/>
              </a:rPr>
              <a:t>         = 0.4788</a:t>
            </a:r>
          </a:p>
          <a:p>
            <a:pPr>
              <a:lnSpc>
                <a:spcPts val="3819"/>
              </a:lnSpc>
              <a:spcBef>
                <a:spcPct val="0"/>
              </a:spcBef>
            </a:pPr>
          </a:p>
          <a:p>
            <a:pPr>
              <a:lnSpc>
                <a:spcPts val="3819"/>
              </a:lnSpc>
              <a:spcBef>
                <a:spcPct val="0"/>
              </a:spcBef>
            </a:pPr>
            <a:r>
              <a:rPr lang="en-US" sz="3182">
                <a:solidFill>
                  <a:srgbClr val="000000"/>
                </a:solidFill>
                <a:latin typeface="Agrandir Narrow Bold"/>
              </a:rPr>
              <a:t>         = 47.88 %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96793" y="1558479"/>
            <a:ext cx="11941084" cy="14110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05041" y="7904912"/>
            <a:ext cx="12524587" cy="108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0"/>
              </a:lnSpc>
              <a:spcBef>
                <a:spcPct val="0"/>
              </a:spcBef>
            </a:pPr>
            <a:r>
              <a:rPr lang="en-US" sz="3275">
                <a:solidFill>
                  <a:srgbClr val="FF1616"/>
                </a:solidFill>
                <a:latin typeface="Agrandir Narrow Bold"/>
              </a:rPr>
              <a:t>To arrive at the mAP, while evaluating a model; Average Precision (AP) is calculated for each class separately.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29790" y="558385"/>
            <a:ext cx="12646389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  <a:spcBef>
                <a:spcPct val="0"/>
              </a:spcBef>
            </a:pPr>
            <a:r>
              <a:rPr lang="en-US" sz="4369">
                <a:solidFill>
                  <a:srgbClr val="000000"/>
                </a:solidFill>
                <a:ea typeface="Agrandir Narrow Bold"/>
              </a:rPr>
              <a:t>🤔 Why Average Precision (AP) is it not calculated for all the classes at once❓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0131" y="2635410"/>
            <a:ext cx="1779786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Let’s think about what happens if we do. You can go back to the detection chart and calculate the </a:t>
            </a:r>
            <a:r>
              <a:rPr lang="en-US" sz="4238">
                <a:solidFill>
                  <a:srgbClr val="FF1616"/>
                </a:solidFill>
                <a:latin typeface="Agrandir Narrow Bold"/>
              </a:rPr>
              <a:t>AP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 by </a:t>
            </a:r>
            <a:r>
              <a:rPr lang="en-US" sz="4238">
                <a:solidFill>
                  <a:srgbClr val="FF1616"/>
                </a:solidFill>
                <a:latin typeface="Agrandir Narrow Bold"/>
              </a:rPr>
              <a:t>combining all classes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318372"/>
            <a:ext cx="18288000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However, this time we would not be able to observe the class-wise performance. Consider a dataset having </a:t>
            </a:r>
            <a:r>
              <a:rPr lang="en-US" sz="4238">
                <a:solidFill>
                  <a:srgbClr val="FF1616"/>
                </a:solidFill>
                <a:latin typeface="Agrandir Narrow Bold"/>
              </a:rPr>
              <a:t>3 classes, apple, bird, and butterfly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29790" y="558385"/>
            <a:ext cx="12646389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  <a:spcBef>
                <a:spcPct val="0"/>
              </a:spcBef>
            </a:pPr>
            <a:r>
              <a:rPr lang="en-US" sz="4369">
                <a:solidFill>
                  <a:srgbClr val="000000"/>
                </a:solidFill>
                <a:ea typeface="Agrandir Narrow Bold"/>
              </a:rPr>
              <a:t>🤔 Why Average Precision (AP) is it not calculated for all the classes at once❓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89628" y="2635410"/>
            <a:ext cx="1138267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Let the number of training images be </a:t>
            </a:r>
          </a:p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4538">
                <a:solidFill>
                  <a:srgbClr val="000000"/>
                </a:solidFill>
                <a:latin typeface="Agrandir Narrow Bold"/>
              </a:rPr>
              <a:t>1000 🍎, 20 🦜, and 1000 🦋 respectively.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318372"/>
            <a:ext cx="18288000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The model is bound to perform poorly recognizing </a:t>
            </a:r>
            <a:r>
              <a:rPr lang="en-US" sz="4238">
                <a:solidFill>
                  <a:srgbClr val="000000"/>
                </a:solidFill>
                <a:ea typeface="Agrandir Narrow"/>
              </a:rPr>
              <a:t>🦜</a:t>
            </a:r>
            <a:r>
              <a:rPr lang="en-US" sz="4238">
                <a:solidFill>
                  <a:srgbClr val="FF1616"/>
                </a:solidFill>
                <a:latin typeface="Agrandir Narrow Bold"/>
              </a:rPr>
              <a:t>birds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 since their number is too small. </a:t>
            </a:r>
          </a:p>
          <a:p>
            <a:pPr algn="ctr">
              <a:lnSpc>
                <a:spcPts val="5086"/>
              </a:lnSpc>
            </a:pPr>
          </a:p>
          <a:p>
            <a:pPr algn="ctr">
              <a:lnSpc>
                <a:spcPts val="5086"/>
              </a:lnSpc>
            </a:pPr>
          </a:p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This can be identified only when</a:t>
            </a:r>
            <a:r>
              <a:rPr lang="en-US" sz="4238">
                <a:solidFill>
                  <a:srgbClr val="FF1616"/>
                </a:solidFill>
                <a:latin typeface="Agrandir Narrow Bold"/>
              </a:rPr>
              <a:t> per class AP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 is calculated.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3939" y="7248525"/>
            <a:ext cx="5780121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1"/>
              </a:lnSpc>
              <a:spcBef>
                <a:spcPct val="0"/>
              </a:spcBef>
            </a:pPr>
            <a:r>
              <a:rPr lang="en-US" sz="3167">
                <a:solidFill>
                  <a:srgbClr val="050A30"/>
                </a:solidFill>
                <a:latin typeface="Agrandir Narrow"/>
              </a:rPr>
              <a:t>There are</a:t>
            </a:r>
            <a:r>
              <a:rPr lang="en-US" sz="3167">
                <a:solidFill>
                  <a:srgbClr val="050A30"/>
                </a:solidFill>
                <a:latin typeface="Agrandir Narrow Bold"/>
              </a:rPr>
              <a:t> predicted bounding boxes</a:t>
            </a:r>
            <a:r>
              <a:rPr lang="en-US" sz="3167">
                <a:solidFill>
                  <a:srgbClr val="050A30"/>
                </a:solidFill>
                <a:latin typeface="Agrandir Narrow"/>
              </a:rPr>
              <a:t> which have an</a:t>
            </a:r>
            <a:r>
              <a:rPr lang="en-US" sz="3167">
                <a:solidFill>
                  <a:srgbClr val="050A30"/>
                </a:solidFill>
                <a:latin typeface="Agrandir Narrow Bold"/>
              </a:rPr>
              <a:t> IOU &lt; 0.5</a:t>
            </a:r>
            <a:r>
              <a:rPr lang="en-US" sz="3167">
                <a:solidFill>
                  <a:srgbClr val="050A30"/>
                </a:solidFill>
                <a:latin typeface="Agrandir Narrow"/>
              </a:rPr>
              <a:t> with the</a:t>
            </a:r>
            <a:r>
              <a:rPr lang="en-US" sz="3167">
                <a:solidFill>
                  <a:srgbClr val="050A30"/>
                </a:solidFill>
                <a:latin typeface="Agrandir Narrow Bold"/>
              </a:rPr>
              <a:t> target bounding box </a:t>
            </a:r>
            <a:r>
              <a:rPr lang="en-US" sz="3167">
                <a:solidFill>
                  <a:srgbClr val="050A30"/>
                </a:solidFill>
                <a:latin typeface="Agrandir Narrow"/>
              </a:rPr>
              <a:t>for a give class.</a:t>
            </a:r>
          </a:p>
        </p:txBody>
      </p:sp>
      <p:sp>
        <p:nvSpPr>
          <p:cNvPr name="AutoShape 3" id="3"/>
          <p:cNvSpPr/>
          <p:nvPr/>
        </p:nvSpPr>
        <p:spPr>
          <a:xfrm rot="5400000">
            <a:off x="7224197" y="3961763"/>
            <a:ext cx="4176392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 rot="0">
            <a:off x="4661971" y="1706024"/>
            <a:ext cx="1346898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2120093" y="1696924"/>
            <a:ext cx="1369195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982215" y="1090166"/>
            <a:ext cx="6323570" cy="115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4"/>
              </a:lnSpc>
              <a:spcBef>
                <a:spcPct val="0"/>
              </a:spcBef>
            </a:pPr>
            <a:r>
              <a:rPr lang="en-US" sz="6354">
                <a:solidFill>
                  <a:srgbClr val="050A30"/>
                </a:solidFill>
                <a:latin typeface="Agrandir Narrow Bold"/>
              </a:rPr>
              <a:t>TP, FP, TN,FN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3384" y="3726600"/>
            <a:ext cx="5999108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0"/>
              </a:lnSpc>
              <a:spcBef>
                <a:spcPct val="0"/>
              </a:spcBef>
            </a:pPr>
            <a:r>
              <a:rPr lang="en-US" sz="3083">
                <a:solidFill>
                  <a:srgbClr val="050A30"/>
                </a:solidFill>
                <a:latin typeface="Agrandir Narrow"/>
              </a:rPr>
              <a:t>There are</a:t>
            </a:r>
            <a:r>
              <a:rPr lang="en-US" sz="3083">
                <a:solidFill>
                  <a:srgbClr val="050A30"/>
                </a:solidFill>
                <a:latin typeface="Agrandir Narrow Bold"/>
              </a:rPr>
              <a:t> predicted bounding boxes</a:t>
            </a:r>
            <a:r>
              <a:rPr lang="en-US" sz="3083">
                <a:solidFill>
                  <a:srgbClr val="050A30"/>
                </a:solidFill>
                <a:latin typeface="Agrandir Narrow"/>
              </a:rPr>
              <a:t> which have an </a:t>
            </a:r>
            <a:r>
              <a:rPr lang="en-US" sz="3083">
                <a:solidFill>
                  <a:srgbClr val="050A30"/>
                </a:solidFill>
                <a:latin typeface="Agrandir Narrow Bold"/>
              </a:rPr>
              <a:t>IOU &gt;0.5</a:t>
            </a:r>
            <a:r>
              <a:rPr lang="en-US" sz="3083">
                <a:solidFill>
                  <a:srgbClr val="050A30"/>
                </a:solidFill>
                <a:latin typeface="Agrandir Narrow"/>
              </a:rPr>
              <a:t> with the</a:t>
            </a:r>
            <a:r>
              <a:rPr lang="en-US" sz="3083">
                <a:solidFill>
                  <a:srgbClr val="050A30"/>
                </a:solidFill>
                <a:latin typeface="Agrandir Narrow Bold"/>
              </a:rPr>
              <a:t> target bounding box </a:t>
            </a:r>
            <a:r>
              <a:rPr lang="en-US" sz="3083">
                <a:solidFill>
                  <a:srgbClr val="050A30"/>
                </a:solidFill>
                <a:latin typeface="Agrandir Narrow"/>
              </a:rPr>
              <a:t>for a given class.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8627" y="3058564"/>
            <a:ext cx="530862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4"/>
              </a:lnSpc>
              <a:spcBef>
                <a:spcPct val="0"/>
              </a:spcBef>
            </a:pPr>
            <a:r>
              <a:rPr lang="en-US" sz="4228">
                <a:solidFill>
                  <a:srgbClr val="050A30"/>
                </a:solidFill>
                <a:latin typeface="Agrandir Narrow Bold"/>
              </a:rPr>
              <a:t>True Positives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26909" y="3726600"/>
            <a:ext cx="564282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0"/>
              </a:lnSpc>
              <a:spcBef>
                <a:spcPct val="0"/>
              </a:spcBef>
            </a:pPr>
            <a:r>
              <a:rPr lang="en-US" sz="3083">
                <a:solidFill>
                  <a:srgbClr val="050A30"/>
                </a:solidFill>
                <a:latin typeface="Agrandir Narrow"/>
              </a:rPr>
              <a:t>There are </a:t>
            </a:r>
            <a:r>
              <a:rPr lang="en-US" sz="3083">
                <a:solidFill>
                  <a:srgbClr val="050A30"/>
                </a:solidFill>
                <a:latin typeface="Agrandir Narrow Bold"/>
              </a:rPr>
              <a:t>no predicted bounding boxes </a:t>
            </a:r>
            <a:r>
              <a:rPr lang="en-US" sz="3083">
                <a:solidFill>
                  <a:srgbClr val="050A30"/>
                </a:solidFill>
                <a:latin typeface="Agrandir Narrow"/>
              </a:rPr>
              <a:t>for a</a:t>
            </a:r>
            <a:r>
              <a:rPr lang="en-US" sz="3083">
                <a:solidFill>
                  <a:srgbClr val="050A30"/>
                </a:solidFill>
                <a:latin typeface="Agrandir Narrow Bold"/>
              </a:rPr>
              <a:t> target bounding box</a:t>
            </a:r>
            <a:r>
              <a:rPr lang="en-US" sz="3083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0501" y="3058564"/>
            <a:ext cx="635563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4"/>
              </a:lnSpc>
              <a:spcBef>
                <a:spcPct val="0"/>
              </a:spcBef>
            </a:pPr>
            <a:r>
              <a:rPr lang="en-US" sz="4228">
                <a:solidFill>
                  <a:srgbClr val="050A30"/>
                </a:solidFill>
                <a:latin typeface="Agrandir Narrow Bold"/>
              </a:rPr>
              <a:t>False Negatives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93283" y="6528197"/>
            <a:ext cx="570143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4"/>
              </a:lnSpc>
              <a:spcBef>
                <a:spcPct val="0"/>
              </a:spcBef>
            </a:pPr>
            <a:r>
              <a:rPr lang="en-US" sz="4228">
                <a:solidFill>
                  <a:srgbClr val="050A30"/>
                </a:solidFill>
                <a:latin typeface="Agrandir Narrow Bold"/>
              </a:rPr>
              <a:t>False Positves</a:t>
            </a:r>
          </a:p>
        </p:txBody>
      </p:sp>
      <p:sp>
        <p:nvSpPr>
          <p:cNvPr name="AutoShape 12" id="12"/>
          <p:cNvSpPr/>
          <p:nvPr/>
        </p:nvSpPr>
        <p:spPr>
          <a:xfrm rot="5400000">
            <a:off x="4010398" y="2309972"/>
            <a:ext cx="1255520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rot="5400000">
            <a:off x="12904391" y="2281821"/>
            <a:ext cx="1217420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7830" y="8454710"/>
            <a:ext cx="2888785" cy="221905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55068" y="120636"/>
            <a:ext cx="850914" cy="8509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8977" y="1147140"/>
            <a:ext cx="137100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101 Point Interpolation AP, MS COCO 2014 | COCO mAP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6931" y="2977496"/>
            <a:ext cx="15434138" cy="459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15058" indent="-457529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Until now the metrics introduced by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 PASCAL VOC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were the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standard benchmarking system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 </a:t>
            </a:r>
          </a:p>
          <a:p>
            <a:pPr>
              <a:lnSpc>
                <a:spcPts val="5086"/>
              </a:lnSpc>
            </a:pPr>
          </a:p>
          <a:p>
            <a:pPr marL="915058" indent="-457529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However, with time models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started saturating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>
              <a:lnSpc>
                <a:spcPts val="5086"/>
              </a:lnSpc>
              <a:spcBef>
                <a:spcPct val="0"/>
              </a:spcBef>
            </a:pPr>
          </a:p>
          <a:p>
            <a:pPr marL="915058" indent="-457529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 It was observed that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even models with equivalent scores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were not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 performing equally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8977" y="1147140"/>
            <a:ext cx="137100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101 Point Interpolation AP, MS COCO 2014 | COCO mAP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6931" y="2977496"/>
            <a:ext cx="15434138" cy="522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15058" indent="-457529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MS COCO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introduced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101 Point Interpolation AP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in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2014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</a:t>
            </a:r>
          </a:p>
          <a:p>
            <a:pPr>
              <a:lnSpc>
                <a:spcPts val="5086"/>
              </a:lnSpc>
            </a:pPr>
          </a:p>
          <a:p>
            <a:pPr marL="915058" indent="-457529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It is a better approximation of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AUC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under the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P-R curve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>
              <a:lnSpc>
                <a:spcPts val="5086"/>
              </a:lnSpc>
              <a:spcBef>
                <a:spcPct val="0"/>
              </a:spcBef>
            </a:pPr>
          </a:p>
          <a:p>
            <a:pPr marL="915058" indent="-457529" lvl="1">
              <a:lnSpc>
                <a:spcPts val="5086"/>
              </a:lnSpc>
              <a:spcBef>
                <a:spcPct val="0"/>
              </a:spcBef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Moreover,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COCO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made the challenge tougher by re-defining the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mAP@0.5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to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mAP@[0.5:0.05:0.95]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>
              <a:lnSpc>
                <a:spcPts val="5086"/>
              </a:lnSpc>
              <a:spcBef>
                <a:spcPct val="0"/>
              </a:spcBef>
            </a:pPr>
          </a:p>
          <a:p>
            <a:pPr marL="915058" indent="-457529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Earlier,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mAP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was evaluated only at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 IoU threshold 0.5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8977" y="1147140"/>
            <a:ext cx="137100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101 Point Interpolation AP, MS COCO 2014 | COCO mAP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6931" y="2487365"/>
            <a:ext cx="15434138" cy="586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15058" indent="-457529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COCO mAP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is calculated for a set of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10 different IoU thresholds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then averaged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>
              <a:lnSpc>
                <a:spcPts val="5086"/>
              </a:lnSpc>
            </a:pPr>
          </a:p>
          <a:p>
            <a:pPr marL="915058" indent="-457529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It ranges from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0.5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to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0.95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at a step frequency of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0.05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>
              <a:lnSpc>
                <a:spcPts val="5086"/>
              </a:lnSpc>
              <a:spcBef>
                <a:spcPct val="0"/>
              </a:spcBef>
            </a:pPr>
          </a:p>
          <a:p>
            <a:pPr marL="915058" indent="-457529" lvl="1">
              <a:lnSpc>
                <a:spcPts val="5086"/>
              </a:lnSpc>
              <a:spcBef>
                <a:spcPct val="0"/>
              </a:spcBef>
              <a:buFont typeface="Arial"/>
              <a:buChar char="•"/>
            </a:pPr>
            <a:r>
              <a:rPr lang="en-US" sz="4238">
                <a:solidFill>
                  <a:srgbClr val="000000"/>
                </a:solidFill>
                <a:latin typeface="Agrandir Narrow"/>
              </a:rPr>
              <a:t>Note that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MS COCO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defines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Average Precision (AP)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 as </a:t>
            </a:r>
            <a:r>
              <a:rPr lang="en-US" sz="4238">
                <a:solidFill>
                  <a:srgbClr val="000000"/>
                </a:solidFill>
                <a:latin typeface="Agrandir Narrow Bold"/>
              </a:rPr>
              <a:t>mAP@[0.5:.05:.95]</a:t>
            </a:r>
            <a:r>
              <a:rPr lang="en-US" sz="4238">
                <a:solidFill>
                  <a:srgbClr val="000000"/>
                </a:solidFill>
                <a:latin typeface="Agrandir Narrow"/>
              </a:rPr>
              <a:t>.</a:t>
            </a:r>
          </a:p>
          <a:p>
            <a:pPr>
              <a:lnSpc>
                <a:spcPts val="5086"/>
              </a:lnSpc>
              <a:spcBef>
                <a:spcPct val="0"/>
              </a:spcBef>
            </a:pPr>
          </a:p>
          <a:p>
            <a:pPr marL="915058" indent="-457529" lvl="1">
              <a:lnSpc>
                <a:spcPts val="5086"/>
              </a:lnSpc>
              <a:buFont typeface="Arial"/>
              <a:buChar char="•"/>
            </a:pPr>
            <a:r>
              <a:rPr lang="en-US" sz="4238">
                <a:solidFill>
                  <a:srgbClr val="FF1616"/>
                </a:solidFill>
                <a:latin typeface="Agrandir Narrow Bold"/>
              </a:rPr>
              <a:t>Here, the terms AP and mAP are used interchangeably.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81344" y="4264591"/>
            <a:ext cx="10725312" cy="43922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88977" y="1147140"/>
            <a:ext cx="1371004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Agrandir Narrow Bold"/>
              </a:rPr>
              <a:t>101 Point Interpolation AP, MS COCO 2014 | COCO mAP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52258" y="2654460"/>
            <a:ext cx="12392145" cy="122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9"/>
              </a:lnSpc>
              <a:spcBef>
                <a:spcPct val="0"/>
              </a:spcBef>
            </a:pPr>
            <a:r>
              <a:rPr lang="en-US" sz="3715">
                <a:solidFill>
                  <a:srgbClr val="000000"/>
                </a:solidFill>
                <a:latin typeface="Agrandir Narrow Bold"/>
              </a:rPr>
              <a:t>Apart from this, MS COCO has 12 metrics for evaluating object detection models.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73458" y="329293"/>
            <a:ext cx="11941084" cy="45128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73458" y="5048250"/>
            <a:ext cx="11941084" cy="451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7"/>
              </a:lnSpc>
            </a:pPr>
            <a:r>
              <a:rPr lang="en-US" sz="3664">
                <a:solidFill>
                  <a:srgbClr val="050A30"/>
                </a:solidFill>
                <a:latin typeface="Agrandir Narrow"/>
              </a:rPr>
              <a:t>Note that </a:t>
            </a:r>
            <a:r>
              <a:rPr lang="en-US" sz="3664">
                <a:solidFill>
                  <a:srgbClr val="050A30"/>
                </a:solidFill>
                <a:latin typeface="Agrandir Narrow Semi-Bold"/>
              </a:rPr>
              <a:t>True Negative </a:t>
            </a:r>
            <a:r>
              <a:rPr lang="en-US" sz="3664">
                <a:solidFill>
                  <a:srgbClr val="050A30"/>
                </a:solidFill>
                <a:latin typeface="Agrandir Narrow"/>
              </a:rPr>
              <a:t>is not applicable to object detection and segmentation. </a:t>
            </a:r>
          </a:p>
          <a:p>
            <a:pPr algn="just">
              <a:lnSpc>
                <a:spcPts val="4397"/>
              </a:lnSpc>
            </a:pPr>
          </a:p>
          <a:p>
            <a:pPr algn="just">
              <a:lnSpc>
                <a:spcPts val="4397"/>
              </a:lnSpc>
            </a:pPr>
            <a:r>
              <a:rPr lang="en-US" sz="3664">
                <a:solidFill>
                  <a:srgbClr val="050A30"/>
                </a:solidFill>
                <a:latin typeface="Agrandir Narrow"/>
              </a:rPr>
              <a:t>It is</a:t>
            </a:r>
            <a:r>
              <a:rPr lang="en-US" sz="3664">
                <a:solidFill>
                  <a:srgbClr val="050A30"/>
                </a:solidFill>
                <a:latin typeface="Agrandir Narrow Semi-Bold"/>
              </a:rPr>
              <a:t> correctly detecting the background of an object as background</a:t>
            </a:r>
            <a:r>
              <a:rPr lang="en-US" sz="3664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397"/>
              </a:lnSpc>
            </a:pPr>
          </a:p>
          <a:p>
            <a:pPr algn="just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664">
                <a:solidFill>
                  <a:srgbClr val="050A30"/>
                </a:solidFill>
                <a:latin typeface="Agrandir Narrow"/>
              </a:rPr>
              <a:t>In other words, it means we didn't output a bounding box that wasn't there.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51459"/>
          <a:stretch>
            <a:fillRect/>
          </a:stretch>
        </p:blipFill>
        <p:spPr>
          <a:xfrm flipH="false" flipV="false" rot="0">
            <a:off x="794069" y="7019398"/>
            <a:ext cx="9579830" cy="17915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56179" b="68446"/>
          <a:stretch>
            <a:fillRect/>
          </a:stretch>
        </p:blipFill>
        <p:spPr>
          <a:xfrm flipH="false" flipV="false" rot="0">
            <a:off x="10772130" y="7190893"/>
            <a:ext cx="5918432" cy="16200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982215" y="1090166"/>
            <a:ext cx="6323570" cy="115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4"/>
              </a:lnSpc>
              <a:spcBef>
                <a:spcPct val="0"/>
              </a:spcBef>
            </a:pPr>
            <a:r>
              <a:rPr lang="en-US" sz="6354">
                <a:solidFill>
                  <a:srgbClr val="050A30"/>
                </a:solidFill>
                <a:latin typeface="Agrandir Narrow Bold"/>
              </a:rPr>
              <a:t>Precision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93306" y="3166823"/>
            <a:ext cx="11901389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  <a:spcBef>
                <a:spcPct val="0"/>
              </a:spcBef>
            </a:pPr>
            <a:r>
              <a:rPr lang="en-US" sz="3754">
                <a:solidFill>
                  <a:srgbClr val="050A30"/>
                </a:solidFill>
                <a:latin typeface="Agrandir Narrow"/>
              </a:rPr>
              <a:t>Precision measures the proportion of </a:t>
            </a:r>
            <a:r>
              <a:rPr lang="en-US" sz="3754">
                <a:solidFill>
                  <a:srgbClr val="050A30"/>
                </a:solidFill>
                <a:latin typeface="Agrandir Narrow Bold"/>
              </a:rPr>
              <a:t>predicted positives</a:t>
            </a:r>
            <a:r>
              <a:rPr lang="en-US" sz="3754">
                <a:solidFill>
                  <a:srgbClr val="050A30"/>
                </a:solidFill>
                <a:latin typeface="Agrandir Narrow"/>
              </a:rPr>
              <a:t> that are </a:t>
            </a:r>
            <a:r>
              <a:rPr lang="en-US" sz="3754">
                <a:solidFill>
                  <a:srgbClr val="050A30"/>
                </a:solidFill>
                <a:latin typeface="Agrandir Narrow Bold"/>
              </a:rPr>
              <a:t>actually correct</a:t>
            </a:r>
            <a:r>
              <a:rPr lang="en-US" sz="3754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93306" y="4847698"/>
            <a:ext cx="1190138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478">
                <a:solidFill>
                  <a:srgbClr val="050A30"/>
                </a:solidFill>
                <a:latin typeface="Agrandir Narrow"/>
              </a:rPr>
              <a:t>If you are wondering how to calculate precision, it is simply the 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True Positives</a:t>
            </a:r>
            <a:r>
              <a:rPr lang="en-US" sz="3478">
                <a:solidFill>
                  <a:srgbClr val="050A30"/>
                </a:solidFill>
                <a:latin typeface="Agrandir Narrow"/>
              </a:rPr>
              <a:t> out of 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total detections</a:t>
            </a:r>
            <a:r>
              <a:rPr lang="en-US" sz="3478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6744" r="60529" b="35723"/>
          <a:stretch>
            <a:fillRect/>
          </a:stretch>
        </p:blipFill>
        <p:spPr>
          <a:xfrm flipH="false" flipV="false" rot="0">
            <a:off x="10923213" y="7280102"/>
            <a:ext cx="5560321" cy="147440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82215" y="1090166"/>
            <a:ext cx="6323570" cy="115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4"/>
              </a:lnSpc>
              <a:spcBef>
                <a:spcPct val="0"/>
              </a:spcBef>
            </a:pPr>
            <a:r>
              <a:rPr lang="en-US" sz="6354">
                <a:solidFill>
                  <a:srgbClr val="050A30"/>
                </a:solidFill>
                <a:latin typeface="Agrandir Narrow Bold"/>
              </a:rPr>
              <a:t>Recall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93306" y="3166823"/>
            <a:ext cx="11901389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  <a:spcBef>
                <a:spcPct val="0"/>
              </a:spcBef>
            </a:pPr>
            <a:r>
              <a:rPr lang="en-US" sz="3754">
                <a:solidFill>
                  <a:srgbClr val="050A30"/>
                </a:solidFill>
                <a:latin typeface="Agrandir Narrow"/>
              </a:rPr>
              <a:t>Recall measures the proportion of </a:t>
            </a:r>
            <a:r>
              <a:rPr lang="en-US" sz="3754">
                <a:solidFill>
                  <a:srgbClr val="050A30"/>
                </a:solidFill>
                <a:latin typeface="Agrandir Narrow Bold"/>
              </a:rPr>
              <a:t>actual positives</a:t>
            </a:r>
            <a:r>
              <a:rPr lang="en-US" sz="3754">
                <a:solidFill>
                  <a:srgbClr val="050A30"/>
                </a:solidFill>
                <a:latin typeface="Agrandir Narrow"/>
              </a:rPr>
              <a:t> that were </a:t>
            </a:r>
            <a:r>
              <a:rPr lang="en-US" sz="3754">
                <a:solidFill>
                  <a:srgbClr val="050A30"/>
                </a:solidFill>
                <a:latin typeface="Agrandir Narrow Bold"/>
              </a:rPr>
              <a:t>predicted correctly</a:t>
            </a:r>
            <a:r>
              <a:rPr lang="en-US" sz="3754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93306" y="4847698"/>
            <a:ext cx="1190138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478">
                <a:solidFill>
                  <a:srgbClr val="050A30"/>
                </a:solidFill>
                <a:latin typeface="Agrandir Narrow"/>
              </a:rPr>
              <a:t>It is the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 True Positives</a:t>
            </a:r>
            <a:r>
              <a:rPr lang="en-US" sz="3478">
                <a:solidFill>
                  <a:srgbClr val="050A30"/>
                </a:solidFill>
                <a:latin typeface="Agrandir Narrow"/>
              </a:rPr>
              <a:t> out of all </a:t>
            </a:r>
            <a:r>
              <a:rPr lang="en-US" sz="3478">
                <a:solidFill>
                  <a:srgbClr val="050A30"/>
                </a:solidFill>
                <a:latin typeface="Agrandir Narrow Bold"/>
              </a:rPr>
              <a:t>Ground Truths</a:t>
            </a:r>
            <a:r>
              <a:rPr lang="en-US" sz="3478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4604" y="7598856"/>
            <a:ext cx="8995221" cy="72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50A30"/>
                </a:solidFill>
                <a:latin typeface="Agrandir Narrow Bold"/>
              </a:rPr>
              <a:t> Recall = TP / Total Ground Truth boxes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0818" y="5281777"/>
            <a:ext cx="4334337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Average precision</a:t>
            </a:r>
            <a:r>
              <a:rPr lang="en-US" sz="3178">
                <a:solidFill>
                  <a:srgbClr val="050A30"/>
                </a:solidFill>
                <a:latin typeface="Agrandir Narrow"/>
              </a:rPr>
              <a:t> computes the </a:t>
            </a:r>
            <a:r>
              <a:rPr lang="en-US" sz="3178">
                <a:solidFill>
                  <a:srgbClr val="050A30"/>
                </a:solidFill>
                <a:latin typeface="Agrandir Narrow Bold"/>
              </a:rPr>
              <a:t>average precision value</a:t>
            </a:r>
            <a:r>
              <a:rPr lang="en-US" sz="3178">
                <a:solidFill>
                  <a:srgbClr val="050A30"/>
                </a:solidFill>
                <a:latin typeface="Agrandir Narrow"/>
              </a:rPr>
              <a:t> for </a:t>
            </a:r>
            <a:r>
              <a:rPr lang="en-US" sz="3178">
                <a:solidFill>
                  <a:srgbClr val="050A30"/>
                </a:solidFill>
                <a:latin typeface="Agrandir Narrow Bold"/>
              </a:rPr>
              <a:t>recall value</a:t>
            </a:r>
            <a:r>
              <a:rPr lang="en-US" sz="3178">
                <a:solidFill>
                  <a:srgbClr val="050A30"/>
                </a:solidFill>
                <a:latin typeface="Agrandir Narrow"/>
              </a:rPr>
              <a:t> over </a:t>
            </a:r>
            <a:r>
              <a:rPr lang="en-US" sz="3178">
                <a:solidFill>
                  <a:srgbClr val="050A30"/>
                </a:solidFill>
                <a:latin typeface="Agrandir Narrow Bold"/>
              </a:rPr>
              <a:t>0</a:t>
            </a:r>
            <a:r>
              <a:rPr lang="en-US" sz="3178">
                <a:solidFill>
                  <a:srgbClr val="050A30"/>
                </a:solidFill>
                <a:latin typeface="Agrandir Narrow"/>
              </a:rPr>
              <a:t> to </a:t>
            </a:r>
            <a:r>
              <a:rPr lang="en-US" sz="3178">
                <a:solidFill>
                  <a:srgbClr val="050A30"/>
                </a:solidFill>
                <a:latin typeface="Agrandir Narrow Bold"/>
              </a:rPr>
              <a:t>1</a:t>
            </a:r>
            <a:r>
              <a:rPr lang="en-US" sz="3178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99608" y="8626518"/>
            <a:ext cx="2888785" cy="22190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5156" y="4467004"/>
            <a:ext cx="850914" cy="85091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197770" y="5263803"/>
            <a:ext cx="624607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"/>
              </a:rPr>
              <a:t>For simplicity, we can say that it is the</a:t>
            </a:r>
            <a:r>
              <a:rPr lang="en-US" sz="3178">
                <a:solidFill>
                  <a:srgbClr val="050A30"/>
                </a:solidFill>
                <a:latin typeface="Agrandir Narrow Bold"/>
              </a:rPr>
              <a:t> area under the precision-recall curve</a:t>
            </a:r>
            <a:r>
              <a:rPr lang="en-US" sz="3178">
                <a:solidFill>
                  <a:srgbClr val="050A30"/>
                </a:solidFill>
                <a:latin typeface="Agrandir Narrow"/>
              </a:rPr>
              <a:t>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00384" y="2825536"/>
            <a:ext cx="1208723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050A30"/>
                </a:solidFill>
                <a:latin typeface="Agrandir Narrow"/>
              </a:rPr>
              <a:t>AP (Average precision) is a popular metric in measuring the accuracy of object detectors like YOLO, Faster R-CNN, SSD, etc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50012" y="1418814"/>
            <a:ext cx="8787976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Average Precision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7601" y="5281777"/>
            <a:ext cx="427079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Average Precision (AP)</a:t>
            </a:r>
            <a:r>
              <a:rPr lang="en-US" sz="3178">
                <a:solidFill>
                  <a:srgbClr val="050A30"/>
                </a:solidFill>
                <a:latin typeface="Agrandir Narrow"/>
              </a:rPr>
              <a:t> is not the</a:t>
            </a:r>
            <a:r>
              <a:rPr lang="en-US" sz="3178">
                <a:solidFill>
                  <a:srgbClr val="050A30"/>
                </a:solidFill>
                <a:latin typeface="Agrandir Narrow Bold"/>
              </a:rPr>
              <a:t> average of Precision (P)</a:t>
            </a:r>
            <a:r>
              <a:rPr lang="en-US" sz="3178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88973" y="3174790"/>
            <a:ext cx="7152222" cy="477746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22916" y="866775"/>
            <a:ext cx="10442167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Average Precision Use Case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4657" y="3079540"/>
            <a:ext cx="9770520" cy="240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6"/>
              </a:lnSpc>
              <a:spcBef>
                <a:spcPct val="0"/>
              </a:spcBef>
            </a:pPr>
            <a:r>
              <a:rPr lang="en-US" sz="3038">
                <a:solidFill>
                  <a:srgbClr val="050A30"/>
                </a:solidFill>
                <a:latin typeface="Agrandir Narrow"/>
              </a:rPr>
              <a:t>Let us consider the following image that has various classes.</a:t>
            </a:r>
          </a:p>
          <a:p>
            <a:pPr algn="just">
              <a:lnSpc>
                <a:spcPts val="3646"/>
              </a:lnSpc>
              <a:spcBef>
                <a:spcPct val="0"/>
              </a:spcBef>
            </a:pPr>
          </a:p>
          <a:p>
            <a:pPr algn="just">
              <a:lnSpc>
                <a:spcPts val="3646"/>
              </a:lnSpc>
              <a:spcBef>
                <a:spcPct val="0"/>
              </a:spcBef>
            </a:pPr>
            <a:r>
              <a:rPr lang="en-US" sz="3038">
                <a:solidFill>
                  <a:srgbClr val="050A30"/>
                </a:solidFill>
                <a:latin typeface="Agrandir Narrow"/>
              </a:rPr>
              <a:t>The YOLOv5 nano model is predicting bounding boxes on the objects.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4657" y="6115230"/>
            <a:ext cx="4307878" cy="55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6"/>
              </a:lnSpc>
              <a:spcBef>
                <a:spcPct val="0"/>
              </a:spcBef>
            </a:pPr>
            <a:r>
              <a:rPr lang="en-US" sz="3038">
                <a:solidFill>
                  <a:srgbClr val="050A30"/>
                </a:solidFill>
                <a:latin typeface="Agrandir Narrow"/>
              </a:rPr>
              <a:t>IoU threshold is set at 0.5.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4657" y="7053146"/>
            <a:ext cx="6123414" cy="102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6"/>
              </a:lnSpc>
              <a:spcBef>
                <a:spcPct val="0"/>
              </a:spcBef>
            </a:pPr>
            <a:r>
              <a:rPr lang="en-US" sz="3038">
                <a:solidFill>
                  <a:srgbClr val="050A30"/>
                </a:solidFill>
                <a:latin typeface="Agrandir Narrow"/>
              </a:rPr>
              <a:t>The ground truths are already known.</a:t>
            </a:r>
          </a:p>
          <a:p>
            <a:pPr algn="just">
              <a:lnSpc>
                <a:spcPts val="36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91735" y="2980124"/>
            <a:ext cx="7639972" cy="51032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19328" y="2980124"/>
            <a:ext cx="7639972" cy="510326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22916" y="866775"/>
            <a:ext cx="10442167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Average Precision Use Case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09554" y="8189298"/>
            <a:ext cx="234374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3038">
                <a:solidFill>
                  <a:srgbClr val="050A30"/>
                </a:solidFill>
                <a:latin typeface="Agrandir Narrow"/>
              </a:rPr>
              <a:t>Ground truths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1550" y="8189298"/>
            <a:ext cx="469552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3038">
                <a:solidFill>
                  <a:srgbClr val="050A30"/>
                </a:solidFill>
                <a:latin typeface="Agrandir Narrow"/>
              </a:rPr>
              <a:t>Predictions by YOLOv5 Nano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DAFI_rSjwMg</dc:identifier>
  <dcterms:modified xsi:type="dcterms:W3CDTF">2011-08-01T06:04:30Z</dcterms:modified>
  <cp:revision>1</cp:revision>
  <dc:title>YOLO Basic Terminologies mAP</dc:title>
</cp:coreProperties>
</file>